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94" r:id="rId5"/>
    <p:sldId id="295" r:id="rId6"/>
    <p:sldId id="258" r:id="rId7"/>
    <p:sldId id="282" r:id="rId8"/>
    <p:sldId id="277" r:id="rId9"/>
    <p:sldId id="308" r:id="rId10"/>
    <p:sldId id="301" r:id="rId11"/>
    <p:sldId id="307" r:id="rId12"/>
    <p:sldId id="300" r:id="rId13"/>
    <p:sldId id="311" r:id="rId14"/>
    <p:sldId id="312" r:id="rId15"/>
    <p:sldId id="305" r:id="rId16"/>
    <p:sldId id="304" r:id="rId17"/>
    <p:sldId id="306" r:id="rId18"/>
    <p:sldId id="314" r:id="rId19"/>
    <p:sldId id="310" r:id="rId20"/>
    <p:sldId id="316" r:id="rId21"/>
    <p:sldId id="319" r:id="rId22"/>
    <p:sldId id="321" r:id="rId23"/>
    <p:sldId id="323" r:id="rId24"/>
    <p:sldId id="324" r:id="rId25"/>
    <p:sldId id="326" r:id="rId26"/>
    <p:sldId id="331" r:id="rId27"/>
    <p:sldId id="333" r:id="rId28"/>
    <p:sldId id="334" r:id="rId29"/>
    <p:sldId id="336" r:id="rId30"/>
    <p:sldId id="335" r:id="rId31"/>
    <p:sldId id="325" r:id="rId32"/>
    <p:sldId id="276" r:id="rId3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DDA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ATO CELENTANO" userId="6df0726b-905b-4365-bc14-0f4398296113" providerId="ADAL" clId="{3B7E5F14-356D-4F27-9940-CD5226FD40E5}"/>
    <pc:docChg chg="undo custSel modSld">
      <pc:chgData name="SABATO CELENTANO" userId="6df0726b-905b-4365-bc14-0f4398296113" providerId="ADAL" clId="{3B7E5F14-356D-4F27-9940-CD5226FD40E5}" dt="2022-02-18T11:04:46.938" v="33" actId="14100"/>
      <pc:docMkLst>
        <pc:docMk/>
      </pc:docMkLst>
      <pc:sldChg chg="modSp mod">
        <pc:chgData name="SABATO CELENTANO" userId="6df0726b-905b-4365-bc14-0f4398296113" providerId="ADAL" clId="{3B7E5F14-356D-4F27-9940-CD5226FD40E5}" dt="2022-02-18T11:03:57.380" v="26" actId="20577"/>
        <pc:sldMkLst>
          <pc:docMk/>
          <pc:sldMk cId="266644225" sldId="301"/>
        </pc:sldMkLst>
        <pc:spChg chg="mod">
          <ac:chgData name="SABATO CELENTANO" userId="6df0726b-905b-4365-bc14-0f4398296113" providerId="ADAL" clId="{3B7E5F14-356D-4F27-9940-CD5226FD40E5}" dt="2022-02-18T11:03:57.380" v="26" actId="20577"/>
          <ac:spMkLst>
            <pc:docMk/>
            <pc:sldMk cId="266644225" sldId="301"/>
            <ac:spMk id="11" creationId="{719141CC-6428-4342-8642-803EAA55D2CC}"/>
          </ac:spMkLst>
        </pc:spChg>
      </pc:sldChg>
      <pc:sldChg chg="modSp mod">
        <pc:chgData name="SABATO CELENTANO" userId="6df0726b-905b-4365-bc14-0f4398296113" providerId="ADAL" clId="{3B7E5F14-356D-4F27-9940-CD5226FD40E5}" dt="2022-02-18T11:04:46.938" v="33" actId="14100"/>
        <pc:sldMkLst>
          <pc:docMk/>
          <pc:sldMk cId="2781206650" sldId="307"/>
        </pc:sldMkLst>
        <pc:spChg chg="mod">
          <ac:chgData name="SABATO CELENTANO" userId="6df0726b-905b-4365-bc14-0f4398296113" providerId="ADAL" clId="{3B7E5F14-356D-4F27-9940-CD5226FD40E5}" dt="2022-02-18T11:04:46.938" v="33" actId="14100"/>
          <ac:spMkLst>
            <pc:docMk/>
            <pc:sldMk cId="2781206650" sldId="307"/>
            <ac:spMk id="3" creationId="{25C542B2-5B26-4F40-B70E-2B5B9F308D74}"/>
          </ac:spMkLst>
        </pc:spChg>
        <pc:spChg chg="mod">
          <ac:chgData name="SABATO CELENTANO" userId="6df0726b-905b-4365-bc14-0f4398296113" providerId="ADAL" clId="{3B7E5F14-356D-4F27-9940-CD5226FD40E5}" dt="2022-02-18T11:04:41.651" v="32" actId="14100"/>
          <ac:spMkLst>
            <pc:docMk/>
            <pc:sldMk cId="2781206650" sldId="307"/>
            <ac:spMk id="5" creationId="{6BB5F0D3-1EA8-442F-BDA3-D3066F0BDC8B}"/>
          </ac:spMkLst>
        </pc:spChg>
        <pc:spChg chg="mod">
          <ac:chgData name="SABATO CELENTANO" userId="6df0726b-905b-4365-bc14-0f4398296113" providerId="ADAL" clId="{3B7E5F14-356D-4F27-9940-CD5226FD40E5}" dt="2022-02-18T11:04:37.393" v="31" actId="14100"/>
          <ac:spMkLst>
            <pc:docMk/>
            <pc:sldMk cId="2781206650" sldId="307"/>
            <ac:spMk id="7" creationId="{FBC3A52C-4B9B-444D-B1CE-BC321740C027}"/>
          </ac:spMkLst>
        </pc:spChg>
        <pc:picChg chg="mod">
          <ac:chgData name="SABATO CELENTANO" userId="6df0726b-905b-4365-bc14-0f4398296113" providerId="ADAL" clId="{3B7E5F14-356D-4F27-9940-CD5226FD40E5}" dt="2022-02-18T11:02:56.463" v="13" actId="1076"/>
          <ac:picMkLst>
            <pc:docMk/>
            <pc:sldMk cId="2781206650" sldId="307"/>
            <ac:picMk id="17" creationId="{215DD7A2-5959-415F-846B-DDD7D4454799}"/>
          </ac:picMkLst>
        </pc:picChg>
      </pc:sldChg>
      <pc:sldChg chg="modSp mod">
        <pc:chgData name="SABATO CELENTANO" userId="6df0726b-905b-4365-bc14-0f4398296113" providerId="ADAL" clId="{3B7E5F14-356D-4F27-9940-CD5226FD40E5}" dt="2022-02-18T11:03:02.151" v="23" actId="20577"/>
        <pc:sldMkLst>
          <pc:docMk/>
          <pc:sldMk cId="1364386117" sldId="311"/>
        </pc:sldMkLst>
        <pc:spChg chg="mod">
          <ac:chgData name="SABATO CELENTANO" userId="6df0726b-905b-4365-bc14-0f4398296113" providerId="ADAL" clId="{3B7E5F14-356D-4F27-9940-CD5226FD40E5}" dt="2022-02-18T11:03:02.151" v="23" actId="20577"/>
          <ac:spMkLst>
            <pc:docMk/>
            <pc:sldMk cId="1364386117" sldId="311"/>
            <ac:spMk id="8" creationId="{A989542E-944E-4C8B-870B-D7AA600E92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8252B0-110B-41C3-A919-378EF57AC5F3}" type="datetime1">
              <a:rPr lang="it-IT" smtClean="0"/>
              <a:t>20/02/2022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A8072-AB5C-401E-9F2D-ADB45AE59072}" type="datetime1">
              <a:rPr lang="it-IT" smtClean="0"/>
              <a:pPr/>
              <a:t>20/02/2022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406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99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135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8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288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615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00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81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it-IT" noProof="0" dirty="0"/>
              <a:t>Fai clic sull'icona per aggiungere un grafico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it-IT" noProof="0" dirty="0"/>
              <a:t>Fai clic sull'icona per aggiungere l'elemento grafico SmartArt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it-IT" noProof="0" dirty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0E80AE0-2D46-400C-857C-A51A007534C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21419"/>
            <a:ext cx="1319073" cy="365125"/>
          </a:xfrm>
        </p:spPr>
        <p:txBody>
          <a:bodyPr/>
          <a:lstStyle/>
          <a:p>
            <a:pPr rtl="0"/>
            <a:r>
              <a:rPr lang="it-IT" noProof="0" dirty="0"/>
              <a:t>21 Febbraio 2022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FDB51F1-4FE5-47F9-B196-2073EFE544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321420"/>
            <a:ext cx="3243942" cy="365125"/>
          </a:xfrm>
        </p:spPr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098ED5A2-077F-4CB4-85AA-CD140D786AC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1</a:t>
            </a:fld>
            <a:endParaRPr lang="it-IT" noProof="0" dirty="0"/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778F62E2-1DF2-4702-A666-060FC32F6EE0}"/>
              </a:ext>
            </a:extLst>
          </p:cNvPr>
          <p:cNvSpPr txBox="1">
            <a:spLocks/>
          </p:cNvSpPr>
          <p:nvPr/>
        </p:nvSpPr>
        <p:spPr>
          <a:xfrm>
            <a:off x="3339761" y="3715259"/>
            <a:ext cx="5159838" cy="111937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800" dirty="0"/>
              <a:t>Corso di Fondamenti di Intelligenza Artificiale</a:t>
            </a:r>
          </a:p>
          <a:p>
            <a:pPr marL="0" indent="0" algn="ctr">
              <a:buNone/>
            </a:pPr>
            <a:r>
              <a:rPr lang="it-IT" sz="1800" dirty="0"/>
              <a:t>Prof. F. Palomba</a:t>
            </a:r>
          </a:p>
          <a:p>
            <a:pPr marL="0" indent="0" algn="ctr">
              <a:buNone/>
            </a:pPr>
            <a:r>
              <a:rPr lang="it-IT" sz="1800" dirty="0"/>
              <a:t>aa 2021-2022</a:t>
            </a:r>
          </a:p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8502125-DA4B-4722-9297-2B3A1DA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50" y="527640"/>
            <a:ext cx="3821011" cy="28497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6CF2F42-6D7F-4643-B30B-BBF1C007236C}"/>
              </a:ext>
            </a:extLst>
          </p:cNvPr>
          <p:cNvSpPr txBox="1"/>
          <p:nvPr/>
        </p:nvSpPr>
        <p:spPr>
          <a:xfrm>
            <a:off x="4246614" y="2702155"/>
            <a:ext cx="3249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U</a:t>
            </a:r>
            <a:r>
              <a:rPr lang="en-US" sz="3200" dirty="0"/>
              <a:t>NISA</a:t>
            </a:r>
            <a:r>
              <a:rPr lang="en-US" sz="4800" dirty="0"/>
              <a:t>LIB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2626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28BF17-DC1E-4E5C-9E76-F94E9224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001FCC-DD31-445D-927B-261078E6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10</a:t>
            </a:fld>
            <a:endParaRPr lang="it-IT" noProof="0" dirty="0"/>
          </a:p>
        </p:txBody>
      </p:sp>
      <p:pic>
        <p:nvPicPr>
          <p:cNvPr id="7" name="Segnaposto contenuto 14">
            <a:extLst>
              <a:ext uri="{FF2B5EF4-FFF2-40B4-BE49-F238E27FC236}">
                <a16:creationId xmlns:a16="http://schemas.microsoft.com/office/drawing/2014/main" id="{C302AA18-2781-4608-82F8-62980C31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632" y="1700588"/>
            <a:ext cx="2103408" cy="4261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89542E-944E-4C8B-870B-D7AA600E9221}"/>
              </a:ext>
            </a:extLst>
          </p:cNvPr>
          <p:cNvSpPr txBox="1"/>
          <p:nvPr/>
        </p:nvSpPr>
        <p:spPr>
          <a:xfrm>
            <a:off x="999804" y="1054257"/>
            <a:ext cx="664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Funzioni di prestito libri e prenotazione posto per l’utente</a:t>
            </a:r>
          </a:p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17BB2706-E690-48AE-9830-B1016F3F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3330"/>
          </a:xfrm>
        </p:spPr>
        <p:txBody>
          <a:bodyPr anchor="ctr"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servizi principali sono a portata di mano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0667B58-5C95-4C62-8907-30B0DE6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0727" y="1700588"/>
            <a:ext cx="1642563" cy="3429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BB05E1-BE33-4E9D-8F28-A422DCC0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82" y="1700588"/>
            <a:ext cx="1655891" cy="3456823"/>
          </a:xfrm>
          <a:prstGeom prst="rect">
            <a:avLst/>
          </a:prstGeom>
        </p:spPr>
      </p:pic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60A18619-8E81-4A12-84DA-A2071D562E03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36438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46797B-A119-43D1-A901-119571AD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EF16DA-7EC4-4948-927F-E7330E7A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11</a:t>
            </a:fld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28A215-B78F-4735-BFA5-F375D339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80" y="1698158"/>
            <a:ext cx="2103408" cy="415379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1CF71A-1DA1-48E2-BFCC-6E2BF9F42FAD}"/>
              </a:ext>
            </a:extLst>
          </p:cNvPr>
          <p:cNvSpPr txBox="1"/>
          <p:nvPr/>
        </p:nvSpPr>
        <p:spPr>
          <a:xfrm>
            <a:off x="5153827" y="1113639"/>
            <a:ext cx="644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Funzioni di gestione libri e gestione posti per l’amministratore</a:t>
            </a:r>
          </a:p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1FE533-3FD0-415D-BD1B-DC009332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50" y="0"/>
            <a:ext cx="10515600" cy="923330"/>
          </a:xfrm>
        </p:spPr>
        <p:txBody>
          <a:bodyPr anchor="ctr"/>
          <a:lstStyle/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servizi principali sono a portata di mano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E6E323-D6F3-4218-AB59-68B04C2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01" y="1759970"/>
            <a:ext cx="1646081" cy="3429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EA04444-D258-4047-A166-F5733B4F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386" y="1759970"/>
            <a:ext cx="1646081" cy="3429000"/>
          </a:xfrm>
          <a:prstGeom prst="rect">
            <a:avLst/>
          </a:prstGeom>
        </p:spPr>
      </p:pic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56BD1CC6-2EEE-426E-B1E6-073AC6523EB0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71534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modulo di intelligenza artificiale</a:t>
            </a:r>
          </a:p>
        </p:txBody>
      </p:sp>
    </p:spTree>
    <p:extLst>
      <p:ext uri="{BB962C8B-B14F-4D97-AF65-F5344CB8AC3E}">
        <p14:creationId xmlns:p14="http://schemas.microsoft.com/office/powerpoint/2010/main" val="149872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8F2AA9-3692-48B1-8CB5-7A442BFE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0" y="191505"/>
            <a:ext cx="5521752" cy="846301"/>
          </a:xfrm>
        </p:spPr>
        <p:txBody>
          <a:bodyPr>
            <a:normAutofit fontScale="90000"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nuovo meccanismo per la ricerca dei libri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28EC448-3B12-49E5-8C0F-6B40C5D648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76573CD-EE19-41AD-8797-44B6ED1904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13</a:t>
            </a:fld>
            <a:endParaRPr lang="it-IT" noProof="0" dirty="0"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D04A9CF-E223-4DE6-98A2-E2C89286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88" y="1162936"/>
            <a:ext cx="2436562" cy="506828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BFF367-B8F4-498A-98DB-182B4419612A}"/>
              </a:ext>
            </a:extLst>
          </p:cNvPr>
          <p:cNvSpPr/>
          <p:nvPr/>
        </p:nvSpPr>
        <p:spPr>
          <a:xfrm>
            <a:off x="8238653" y="3132499"/>
            <a:ext cx="697117" cy="181069"/>
          </a:xfrm>
          <a:prstGeom prst="ellipse">
            <a:avLst/>
          </a:prstGeom>
          <a:noFill/>
          <a:ln w="19050"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data 2">
            <a:extLst>
              <a:ext uri="{FF2B5EF4-FFF2-40B4-BE49-F238E27FC236}">
                <a16:creationId xmlns:a16="http://schemas.microsoft.com/office/drawing/2014/main" id="{4AF6BF67-A12A-4EB9-A171-1F8640EBCFC4}"/>
              </a:ext>
            </a:extLst>
          </p:cNvPr>
          <p:cNvSpPr txBox="1">
            <a:spLocks/>
          </p:cNvSpPr>
          <p:nvPr/>
        </p:nvSpPr>
        <p:spPr>
          <a:xfrm>
            <a:off x="383885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1517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9BE0CB-256C-43B4-9CBE-1770C07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36525"/>
            <a:ext cx="9050482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primo accesso alla categoria consigliati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7A8C258-A98D-4B21-A499-C8632089D3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680" y="1416597"/>
            <a:ext cx="2311865" cy="4775975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414044E-741A-4C0D-9F31-46B84073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3FE8BC2-D1D3-44E5-AA34-8451F6FA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14</a:t>
            </a:fld>
            <a:endParaRPr lang="it-IT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48DAB46-1DA5-4752-A9C4-3A40866DF8EE}"/>
              </a:ext>
            </a:extLst>
          </p:cNvPr>
          <p:cNvSpPr/>
          <p:nvPr/>
        </p:nvSpPr>
        <p:spPr>
          <a:xfrm>
            <a:off x="8751412" y="3096357"/>
            <a:ext cx="486561" cy="226503"/>
          </a:xfrm>
          <a:prstGeom prst="roundRect">
            <a:avLst/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81E8F4C-61E3-4447-851A-92118969C2F2}"/>
              </a:ext>
            </a:extLst>
          </p:cNvPr>
          <p:cNvSpPr/>
          <p:nvPr/>
        </p:nvSpPr>
        <p:spPr>
          <a:xfrm>
            <a:off x="9331650" y="3096357"/>
            <a:ext cx="820723" cy="226503"/>
          </a:xfrm>
          <a:prstGeom prst="roundRect">
            <a:avLst/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D0E24AF-A21B-43A7-8757-F1F55D97055C}"/>
              </a:ext>
            </a:extLst>
          </p:cNvPr>
          <p:cNvSpPr/>
          <p:nvPr/>
        </p:nvSpPr>
        <p:spPr>
          <a:xfrm>
            <a:off x="8508131" y="3459180"/>
            <a:ext cx="1887523" cy="1742813"/>
          </a:xfrm>
          <a:prstGeom prst="roundRect">
            <a:avLst>
              <a:gd name="adj" fmla="val 4633"/>
            </a:avLst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4E73FD3-2B34-43A7-965B-B34C63CFF09D}"/>
              </a:ext>
            </a:extLst>
          </p:cNvPr>
          <p:cNvSpPr txBox="1"/>
          <p:nvPr/>
        </p:nvSpPr>
        <p:spPr>
          <a:xfrm>
            <a:off x="3075729" y="2305018"/>
            <a:ext cx="4911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natura i nostri utenti sono studenti </a:t>
            </a:r>
          </a:p>
          <a:p>
            <a:r>
              <a:rPr lang="en-US" dirty="0"/>
              <a:t>UNISA quindi non </a:t>
            </a:r>
            <a:r>
              <a:rPr lang="en-US" dirty="0" err="1"/>
              <a:t>disponiamo</a:t>
            </a:r>
            <a:r>
              <a:rPr lang="en-US" dirty="0"/>
              <a:t> né di un sistema di </a:t>
            </a:r>
            <a:r>
              <a:rPr lang="en-US" dirty="0" err="1"/>
              <a:t>registrazione</a:t>
            </a:r>
            <a:r>
              <a:rPr lang="en-US" dirty="0"/>
              <a:t> né dei dati personali degli studenti.</a:t>
            </a:r>
          </a:p>
          <a:p>
            <a:endParaRPr lang="en-US" dirty="0"/>
          </a:p>
          <a:p>
            <a:r>
              <a:rPr lang="en-US" dirty="0"/>
              <a:t>Al primo accesso alla categoria Consigliati verranno quindi chieste delle </a:t>
            </a:r>
            <a:r>
              <a:rPr lang="en-US" b="1" dirty="0"/>
              <a:t>informazioni personali</a:t>
            </a:r>
            <a:r>
              <a:rPr lang="en-US" dirty="0"/>
              <a:t> all’Utente. </a:t>
            </a:r>
            <a:endParaRPr lang="it-IT" dirty="0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6ED486A2-C9C6-4B1F-B85C-28F9961CDE99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72267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7E239-1C00-492E-8EA7-BAA4EB8D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3E8AC5-52DC-425D-AC72-7FF10E57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15</a:t>
            </a:fld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84701F6-3F73-44F2-B5C2-1B50D6D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1" y="2002922"/>
            <a:ext cx="313944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L’Utente in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nisa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</a:t>
            </a:r>
            <a:endParaRPr lang="it-IT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ACE64A-708A-4AEA-89EB-92F53822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7" y="3025637"/>
            <a:ext cx="1611328" cy="19971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27FBF2-AB16-43B1-8BC6-D2914DE373C3}"/>
              </a:ext>
            </a:extLst>
          </p:cNvPr>
          <p:cNvSpPr txBox="1"/>
          <p:nvPr/>
        </p:nvSpPr>
        <p:spPr>
          <a:xfrm>
            <a:off x="5388225" y="1233481"/>
            <a:ext cx="658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Gli utenti all’interno di UnisaLIB sono quindi caratterizzati da diversi attributi.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40AB25-88CB-40F9-A736-37261ED8900B}"/>
              </a:ext>
            </a:extLst>
          </p:cNvPr>
          <p:cNvSpPr txBox="1"/>
          <p:nvPr/>
        </p:nvSpPr>
        <p:spPr>
          <a:xfrm>
            <a:off x="5384472" y="2002922"/>
            <a:ext cx="44054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Quelli che considereremo sono: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Prestiti</a:t>
            </a:r>
            <a:endParaRPr lang="it-IT" sz="2400" dirty="0"/>
          </a:p>
        </p:txBody>
      </p:sp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61BD661D-2896-4A75-868A-39D351A6B4AF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79602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9962" y="2571235"/>
            <a:ext cx="5142346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Realizzazione del modulo</a:t>
            </a:r>
          </a:p>
        </p:txBody>
      </p:sp>
    </p:spTree>
    <p:extLst>
      <p:ext uri="{BB962C8B-B14F-4D97-AF65-F5344CB8AC3E}">
        <p14:creationId xmlns:p14="http://schemas.microsoft.com/office/powerpoint/2010/main" val="82092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FECBA-5EB3-41F4-B15E-DF35E7AD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168" y="283078"/>
            <a:ext cx="4082142" cy="585788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pecifica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</a:t>
            </a:r>
            <a:endParaRPr lang="it-IT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4266D38-C090-4696-B969-005BF5A30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Performance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C0E2C6-F65C-4E57-B0D5-C6B87F897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Environment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F2F770-52B0-4C44-99AF-70F247522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Actuators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0F9EC8D-0778-46B1-8891-8F2351349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Sensors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4949F2C-711A-4804-9DE5-F5165A74FB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Interazione dell’utente con il libro suggerito, effettuazione del prestito ed eventuale valutazione.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8C4A001-9A18-44C0-ADD9-C2788CDF43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Catalogo dei libri, insieme degli utenti e i relativi prestiti e l’insieme delle valutazioni.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0BBE1A4-A753-43EA-B807-EBD9810382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Visualizzazione dei libri consigliati.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CDBB959-F270-4C4F-A2EC-956EF02773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Pulsante ‘Consigliati’ nella ricerca dei libri.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8B0DF3A6-6CDE-45EB-85E8-8FA8AC05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53038B1-3310-4A07-9313-456D6754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17</a:t>
            </a:fld>
            <a:endParaRPr lang="it-IT" noProof="0" dirty="0"/>
          </a:p>
        </p:txBody>
      </p:sp>
      <p:sp>
        <p:nvSpPr>
          <p:cNvPr id="14" name="Segnaposto data 2">
            <a:extLst>
              <a:ext uri="{FF2B5EF4-FFF2-40B4-BE49-F238E27FC236}">
                <a16:creationId xmlns:a16="http://schemas.microsoft.com/office/drawing/2014/main" id="{32655A32-AA77-4A2A-AE5E-CCF814D76743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07593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2205B3-4034-4BF1-AEED-DD61E0E3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9725AB-5CB6-48B7-879A-9C61177E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18</a:t>
            </a:fld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63B0B5-D5BE-4192-AE48-488BCC31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4" y="241726"/>
            <a:ext cx="5431971" cy="643651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Approccio scelto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A5298E-54A2-4D8F-9651-CABC303C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1" y="3145007"/>
            <a:ext cx="4756810" cy="291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4E85CF-9CCF-460C-9008-452D4364BA88}"/>
              </a:ext>
            </a:extLst>
          </p:cNvPr>
          <p:cNvSpPr txBox="1"/>
          <p:nvPr/>
        </p:nvSpPr>
        <p:spPr>
          <a:xfrm>
            <a:off x="592920" y="1276528"/>
            <a:ext cx="5083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b="1" dirty="0"/>
              <a:t>Hybrid Filtering </a:t>
            </a:r>
            <a:r>
              <a:rPr lang="it-IT" dirty="0"/>
              <a:t>consiste in una combinazione tra il </a:t>
            </a:r>
            <a:r>
              <a:rPr lang="it-IT" b="1" dirty="0"/>
              <a:t>Collaborative Filtering </a:t>
            </a:r>
            <a:r>
              <a:rPr lang="it-IT" dirty="0"/>
              <a:t>ed il </a:t>
            </a:r>
            <a:r>
              <a:rPr lang="it-IT" b="1" dirty="0"/>
              <a:t>Content-Based Filtering </a:t>
            </a:r>
            <a:r>
              <a:rPr lang="it-IT" dirty="0"/>
              <a:t>e ha l’obiettivo di suggerire prodotti sulla base sia dello storico dell’utente che degli utenti simili a quest’ultimo.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55CD277-AA57-43CD-B90B-909BA4E62F04}"/>
              </a:ext>
            </a:extLst>
          </p:cNvPr>
          <p:cNvCxnSpPr>
            <a:cxnSpLocks/>
          </p:cNvCxnSpPr>
          <p:nvPr/>
        </p:nvCxnSpPr>
        <p:spPr>
          <a:xfrm>
            <a:off x="6095999" y="1342239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77CB89-F9D1-4683-BF18-56BC4519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45" y="885377"/>
            <a:ext cx="3800475" cy="25527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52BF39B-78C1-4E2A-B517-E184BA4F2465}"/>
              </a:ext>
            </a:extLst>
          </p:cNvPr>
          <p:cNvSpPr txBox="1"/>
          <p:nvPr/>
        </p:nvSpPr>
        <p:spPr>
          <a:xfrm>
            <a:off x="6678858" y="3429000"/>
            <a:ext cx="508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libreria </a:t>
            </a:r>
            <a:r>
              <a:rPr lang="it-IT" b="1" dirty="0"/>
              <a:t>LightFM </a:t>
            </a:r>
            <a:r>
              <a:rPr lang="it-IT" dirty="0"/>
              <a:t>consiste nell’implementazione in Python di una serie di algoritmi di raccomandazione popolari.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E7DB53-F051-4CF3-842A-380E7DA277FF}"/>
              </a:ext>
            </a:extLst>
          </p:cNvPr>
          <p:cNvSpPr txBox="1"/>
          <p:nvPr/>
        </p:nvSpPr>
        <p:spPr>
          <a:xfrm>
            <a:off x="6683308" y="4487871"/>
            <a:ext cx="2537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Facile da usare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Veloce nell’esecuzione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9193B7-3FFB-496A-B0A3-5CD6034B3873}"/>
              </a:ext>
            </a:extLst>
          </p:cNvPr>
          <p:cNvSpPr txBox="1"/>
          <p:nvPr/>
        </p:nvSpPr>
        <p:spPr>
          <a:xfrm>
            <a:off x="9233482" y="4487871"/>
            <a:ext cx="2743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Poca considerazione dei libri con meno interazione</a:t>
            </a:r>
          </a:p>
        </p:txBody>
      </p:sp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533DA56F-76C2-47E8-838B-B19986D19DE2}"/>
              </a:ext>
            </a:extLst>
          </p:cNvPr>
          <p:cNvSpPr txBox="1">
            <a:spLocks/>
          </p:cNvSpPr>
          <p:nvPr/>
        </p:nvSpPr>
        <p:spPr>
          <a:xfrm>
            <a:off x="75633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15008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piè di pagina 19">
            <a:extLst>
              <a:ext uri="{FF2B5EF4-FFF2-40B4-BE49-F238E27FC236}">
                <a16:creationId xmlns:a16="http://schemas.microsoft.com/office/drawing/2014/main" id="{0F5BD863-6C52-453B-ABEC-0F29A12A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3388669F-7ED9-4DEB-929B-05F6B7A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19</a:t>
            </a:fld>
            <a:endParaRPr lang="it-IT" noProof="0" dirty="0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0D4F1687-5C9E-4CD8-8D31-6EF7CDA7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737" y="241726"/>
            <a:ext cx="3562526" cy="6436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A2B6A7D-A8C4-4964-B0AB-E7459E99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393" y="241726"/>
            <a:ext cx="1895740" cy="628738"/>
          </a:xfrm>
          <a:prstGeom prst="rect">
            <a:avLst/>
          </a:prstGeom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AA299A-D5F2-4E6D-A088-12B4E3D9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88" y="875093"/>
            <a:ext cx="1571844" cy="142894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3BFD7B7-5518-4667-90A5-16FDC3E4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33" y="1228529"/>
            <a:ext cx="9541079" cy="115092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6646B77-4C08-4B0B-8BD0-11C7947D8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33" y="2854023"/>
            <a:ext cx="4239765" cy="115557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CAF8749-6BEC-4E21-863F-CDBFED2E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912" y="2854023"/>
            <a:ext cx="4114800" cy="1149953"/>
          </a:xfrm>
          <a:prstGeom prst="rect">
            <a:avLst/>
          </a:prstGeom>
        </p:spPr>
      </p:pic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5DFD7B-046A-435D-BC04-A56C898C5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28" t="24816" r="328" b="1306"/>
          <a:stretch/>
        </p:blipFill>
        <p:spPr>
          <a:xfrm>
            <a:off x="6591479" y="4731825"/>
            <a:ext cx="4780500" cy="888023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28F6CFD-150B-4EB7-A0F5-86E8BC916F0A}"/>
              </a:ext>
            </a:extLst>
          </p:cNvPr>
          <p:cNvSpPr txBox="1"/>
          <p:nvPr/>
        </p:nvSpPr>
        <p:spPr>
          <a:xfrm>
            <a:off x="2113632" y="875582"/>
            <a:ext cx="117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Books.csv</a:t>
            </a:r>
            <a:endParaRPr lang="it-IT" sz="16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D55D454-6A07-4DEE-88A9-85DAADEC4024}"/>
              </a:ext>
            </a:extLst>
          </p:cNvPr>
          <p:cNvSpPr txBox="1"/>
          <p:nvPr/>
        </p:nvSpPr>
        <p:spPr>
          <a:xfrm>
            <a:off x="2113633" y="2513739"/>
            <a:ext cx="128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Ratings.csv</a:t>
            </a:r>
            <a:endParaRPr lang="it-IT" sz="1600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5A3D5D8-EB11-46DF-8852-9731E551E269}"/>
              </a:ext>
            </a:extLst>
          </p:cNvPr>
          <p:cNvSpPr txBox="1"/>
          <p:nvPr/>
        </p:nvSpPr>
        <p:spPr>
          <a:xfrm>
            <a:off x="7519732" y="2581236"/>
            <a:ext cx="110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Users.csv</a:t>
            </a:r>
            <a:endParaRPr lang="it-IT" sz="1600" dirty="0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82CDA6AA-2D93-4F98-AE0F-53724DE0A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0725" y="305915"/>
            <a:ext cx="1110779" cy="544499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5127CCB-E099-4B71-9132-CCDF5B5E5D4E}"/>
              </a:ext>
            </a:extLst>
          </p:cNvPr>
          <p:cNvSpPr txBox="1"/>
          <p:nvPr/>
        </p:nvSpPr>
        <p:spPr>
          <a:xfrm>
            <a:off x="6591478" y="4363012"/>
            <a:ext cx="2275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Preprocessed_data.csv</a:t>
            </a:r>
            <a:endParaRPr lang="it-IT" sz="16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90056CF-2DA0-4B79-9A22-B49391392A98}"/>
              </a:ext>
            </a:extLst>
          </p:cNvPr>
          <p:cNvSpPr txBox="1"/>
          <p:nvPr/>
        </p:nvSpPr>
        <p:spPr>
          <a:xfrm>
            <a:off x="1006678" y="4512467"/>
            <a:ext cx="4597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 dataset Books.cvs abbiamo aggiunto anche la colonna </a:t>
            </a:r>
            <a:r>
              <a:rPr lang="en-US" sz="1600" b="1" dirty="0"/>
              <a:t>Category,</a:t>
            </a:r>
            <a:r>
              <a:rPr lang="en-US" sz="1600" dirty="0"/>
              <a:t> tramite una join con un altro dataset avente in comune gran parte dei codici ISBN del nostro Dataset</a:t>
            </a:r>
            <a:endParaRPr lang="it-IT" sz="1600" dirty="0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930BBC0-06BF-405F-BF70-1EE0305749B4}"/>
              </a:ext>
            </a:extLst>
          </p:cNvPr>
          <p:cNvCxnSpPr>
            <a:cxnSpLocks/>
          </p:cNvCxnSpPr>
          <p:nvPr/>
        </p:nvCxnSpPr>
        <p:spPr>
          <a:xfrm flipH="1">
            <a:off x="3402741" y="4211273"/>
            <a:ext cx="55151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data 2">
            <a:extLst>
              <a:ext uri="{FF2B5EF4-FFF2-40B4-BE49-F238E27FC236}">
                <a16:creationId xmlns:a16="http://schemas.microsoft.com/office/drawing/2014/main" id="{0EF9B8EE-AB86-4721-8AB0-1DC7FED4A2B5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45098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2F0D5-1DDE-40F1-9C0F-42EE5069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92528"/>
            <a:ext cx="5431971" cy="84630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718709-7BEF-4CB0-A21E-D1851ECF1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958158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Sistema esistente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DC91EE-4298-4F65-8A76-30C80A059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3578496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nostro Sistema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505B2C-0CE7-4FBA-8223-0972F53DB4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0" y="4198834"/>
            <a:ext cx="6096000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modulo di intelligenza artificiale</a:t>
            </a:r>
            <a:endParaRPr lang="it-IT" dirty="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215D4B69-4B04-49B9-9A22-5929B4D5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 dirty="0"/>
              <a:t>21 Febbraio 2022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D123589-1C0F-482E-90C4-7156B5B1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A0E2CBF-CA19-48E4-AFF2-E7BA6B5A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</a:t>
            </a:fld>
            <a:endParaRPr lang="it-IT" noProof="0" dirty="0"/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AEBAF106-0D67-4E8F-81CC-04B15E2FAF02}"/>
              </a:ext>
            </a:extLst>
          </p:cNvPr>
          <p:cNvSpPr txBox="1">
            <a:spLocks/>
          </p:cNvSpPr>
          <p:nvPr/>
        </p:nvSpPr>
        <p:spPr>
          <a:xfrm>
            <a:off x="6096000" y="4819172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La realizzazione del modulo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CC58F696-8A94-458B-B04C-4683881C0871}"/>
              </a:ext>
            </a:extLst>
          </p:cNvPr>
          <p:cNvSpPr txBox="1">
            <a:spLocks/>
          </p:cNvSpPr>
          <p:nvPr/>
        </p:nvSpPr>
        <p:spPr>
          <a:xfrm>
            <a:off x="6094767" y="233782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387351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72991"/>
            <a:ext cx="8421688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preparazione dei dati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ACF86A-E164-46E0-A4AA-39F7BC15D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8579" y="1635305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DATA CLEANING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C22A46-78D9-454A-B60B-95AD621DD3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1855" y="1635305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FEATURE SCALING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20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551C7F3-3291-47FC-883D-AFDA7BFEDABC}"/>
              </a:ext>
            </a:extLst>
          </p:cNvPr>
          <p:cNvSpPr txBox="1"/>
          <p:nvPr/>
        </p:nvSpPr>
        <p:spPr>
          <a:xfrm>
            <a:off x="7290043" y="1975760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Scaling delle </a:t>
            </a:r>
            <a:r>
              <a:rPr lang="it-IT" sz="1400" b="1" dirty="0">
                <a:solidFill>
                  <a:schemeClr val="bg1"/>
                </a:solidFill>
              </a:rPr>
              <a:t>valutazioni</a:t>
            </a:r>
            <a:r>
              <a:rPr lang="it-IT" sz="1400" dirty="0">
                <a:solidFill>
                  <a:schemeClr val="bg1"/>
                </a:solidFill>
              </a:rPr>
              <a:t> in una </a:t>
            </a:r>
            <a:r>
              <a:rPr lang="it-IT" sz="1400" b="1" dirty="0">
                <a:solidFill>
                  <a:schemeClr val="bg1"/>
                </a:solidFill>
              </a:rPr>
              <a:t>scala da 1 a 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819376-9CE5-4BB8-8340-20E472A1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31" y="2623992"/>
            <a:ext cx="2484460" cy="18851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24A026-F7C9-4EE6-B457-5CA6B825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54" y="2622766"/>
            <a:ext cx="2516538" cy="1886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E3B911-6CB9-4C46-81FA-77BD051CC013}"/>
              </a:ext>
            </a:extLst>
          </p:cNvPr>
          <p:cNvSpPr txBox="1"/>
          <p:nvPr/>
        </p:nvSpPr>
        <p:spPr>
          <a:xfrm>
            <a:off x="7359861" y="4690221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PRIMA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CC0D9F-8609-48E4-B48E-2A072716F83E}"/>
              </a:ext>
            </a:extLst>
          </p:cNvPr>
          <p:cNvSpPr txBox="1"/>
          <p:nvPr/>
        </p:nvSpPr>
        <p:spPr>
          <a:xfrm>
            <a:off x="10085999" y="4694505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DOPO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2AAA0C-A87C-4475-B48D-5F772D9CECCA}"/>
              </a:ext>
            </a:extLst>
          </p:cNvPr>
          <p:cNvSpPr txBox="1"/>
          <p:nvPr/>
        </p:nvSpPr>
        <p:spPr>
          <a:xfrm>
            <a:off x="1048579" y="1975760"/>
            <a:ext cx="463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Sostituzione </a:t>
            </a:r>
            <a:r>
              <a:rPr lang="it-IT" sz="1400" b="1" dirty="0">
                <a:solidFill>
                  <a:schemeClr val="bg1"/>
                </a:solidFill>
              </a:rPr>
              <a:t>età mancanti</a:t>
            </a:r>
            <a:r>
              <a:rPr lang="it-IT" sz="1400" dirty="0">
                <a:solidFill>
                  <a:schemeClr val="bg1"/>
                </a:solidFill>
              </a:rPr>
              <a:t> con </a:t>
            </a:r>
            <a:r>
              <a:rPr lang="it-IT" sz="1400" b="1" dirty="0">
                <a:solidFill>
                  <a:schemeClr val="bg1"/>
                </a:solidFill>
              </a:rPr>
              <a:t>età media</a:t>
            </a: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Sostituzione </a:t>
            </a:r>
            <a:r>
              <a:rPr lang="it-IT" sz="1400" b="1" dirty="0">
                <a:solidFill>
                  <a:schemeClr val="bg1"/>
                </a:solidFill>
              </a:rPr>
              <a:t>categorie non valide </a:t>
            </a:r>
            <a:r>
              <a:rPr lang="it-IT" sz="1400" dirty="0">
                <a:solidFill>
                  <a:schemeClr val="bg1"/>
                </a:solidFill>
              </a:rPr>
              <a:t>con </a:t>
            </a:r>
            <a:r>
              <a:rPr lang="it-IT" sz="1400" b="1" dirty="0">
                <a:solidFill>
                  <a:schemeClr val="bg1"/>
                </a:solidFill>
              </a:rPr>
              <a:t>‘unknown’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DF57D47-5B57-47B6-AEF2-CA489F696ED6}"/>
              </a:ext>
            </a:extLst>
          </p:cNvPr>
          <p:cNvSpPr txBox="1"/>
          <p:nvPr/>
        </p:nvSpPr>
        <p:spPr>
          <a:xfrm>
            <a:off x="2702624" y="2858143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PRIMA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A639588-9C70-4497-B373-50309011C430}"/>
              </a:ext>
            </a:extLst>
          </p:cNvPr>
          <p:cNvSpPr txBox="1"/>
          <p:nvPr/>
        </p:nvSpPr>
        <p:spPr>
          <a:xfrm>
            <a:off x="2700888" y="4451464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DOPO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E2D25D3-E03A-4393-9EC7-8F3767A6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67" y="4874613"/>
            <a:ext cx="4499965" cy="68960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583A108-2A74-4040-A118-432492A42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32" y="3325063"/>
            <a:ext cx="4500000" cy="764478"/>
          </a:xfrm>
          <a:prstGeom prst="rect">
            <a:avLst/>
          </a:prstGeom>
        </p:spPr>
      </p:pic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FF75C7C-BBC5-4EED-8826-3566902FDFD0}"/>
              </a:ext>
            </a:extLst>
          </p:cNvPr>
          <p:cNvCxnSpPr>
            <a:cxnSpLocks/>
          </p:cNvCxnSpPr>
          <p:nvPr/>
        </p:nvCxnSpPr>
        <p:spPr>
          <a:xfrm flipH="1" flipV="1">
            <a:off x="5878536" y="1239309"/>
            <a:ext cx="1" cy="49359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Segnaposto data 2">
            <a:extLst>
              <a:ext uri="{FF2B5EF4-FFF2-40B4-BE49-F238E27FC236}">
                <a16:creationId xmlns:a16="http://schemas.microsoft.com/office/drawing/2014/main" id="{5964958E-4C7A-4557-8915-8E91B2EB44B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85417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396"/>
            <a:ext cx="8421688" cy="951357"/>
          </a:xfrm>
        </p:spPr>
        <p:txBody>
          <a:bodyPr anchor="ctr">
            <a:norm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preparazione dei dati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ACF86A-E164-46E0-A4AA-39F7BC15D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7177" y="826493"/>
            <a:ext cx="2882475" cy="527742"/>
          </a:xfrm>
        </p:spPr>
        <p:txBody>
          <a:bodyPr anchor="b">
            <a:normAutofit/>
          </a:bodyPr>
          <a:lstStyle/>
          <a:p>
            <a:pPr algn="ctr"/>
            <a:r>
              <a:rPr lang="it-IT" dirty="0"/>
              <a:t>FEATURE SELECTION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4C97071-D2EA-4B80-B662-8ACF7021D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" r="-3" b="-3"/>
          <a:stretch/>
        </p:blipFill>
        <p:spPr>
          <a:xfrm>
            <a:off x="2743200" y="4344681"/>
            <a:ext cx="2729948" cy="1892149"/>
          </a:xfrm>
          <a:prstGeom prst="rect">
            <a:avLst/>
          </a:prstGeom>
          <a:noFill/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C22A46-78D9-454A-B60B-95AD621DD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0784" y="826493"/>
            <a:ext cx="4114800" cy="527742"/>
          </a:xfrm>
        </p:spPr>
        <p:txBody>
          <a:bodyPr anchor="b">
            <a:normAutofit/>
          </a:bodyPr>
          <a:lstStyle/>
          <a:p>
            <a:pPr algn="ctr"/>
            <a:r>
              <a:rPr lang="it-IT" dirty="0"/>
              <a:t>FEATURE CONSTRUCTION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25FD8A3-E5A4-416F-8AE4-FC96ECCE0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r="-3" b="2648"/>
          <a:stretch/>
        </p:blipFill>
        <p:spPr>
          <a:xfrm>
            <a:off x="0" y="4344681"/>
            <a:ext cx="2743200" cy="1901334"/>
          </a:xfrm>
          <a:prstGeom prst="rect">
            <a:avLst/>
          </a:prstGeom>
          <a:noFill/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BF093D-FAF8-4CB6-B283-A667B7956B9F}"/>
              </a:ext>
            </a:extLst>
          </p:cNvPr>
          <p:cNvSpPr txBox="1"/>
          <p:nvPr/>
        </p:nvSpPr>
        <p:spPr>
          <a:xfrm>
            <a:off x="1527853" y="1621171"/>
            <a:ext cx="14179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BOOKS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ISBN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-Titolo</a:t>
            </a:r>
          </a:p>
          <a:p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</a:t>
            </a:r>
          </a:p>
          <a:p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-Editore</a:t>
            </a:r>
            <a:endParaRPr lang="it-IT" sz="14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A500D6-7073-4712-BCC4-307A2AB5F367}"/>
              </a:ext>
            </a:extLst>
          </p:cNvPr>
          <p:cNvSpPr txBox="1"/>
          <p:nvPr/>
        </p:nvSpPr>
        <p:spPr>
          <a:xfrm>
            <a:off x="3515679" y="1621171"/>
            <a:ext cx="1417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CATEGORIES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ISBN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-Categoria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16E75A-476A-4409-A1E4-CD0CBEA437C3}"/>
              </a:ext>
            </a:extLst>
          </p:cNvPr>
          <p:cNvSpPr txBox="1"/>
          <p:nvPr/>
        </p:nvSpPr>
        <p:spPr>
          <a:xfrm>
            <a:off x="3515679" y="2334952"/>
            <a:ext cx="1417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-Età</a:t>
            </a:r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E0C5A2-402C-42C7-A059-2646BF690096}"/>
              </a:ext>
            </a:extLst>
          </p:cNvPr>
          <p:cNvSpPr txBox="1"/>
          <p:nvPr/>
        </p:nvSpPr>
        <p:spPr>
          <a:xfrm>
            <a:off x="448821" y="3068127"/>
            <a:ext cx="5459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Scartati: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ratings pari a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libri </a:t>
            </a:r>
            <a:r>
              <a:rPr lang="it-IT" sz="1400" dirty="0"/>
              <a:t>con</a:t>
            </a:r>
            <a:r>
              <a:rPr lang="it-IT" sz="1400" b="1" dirty="0"/>
              <a:t> meno di 25 valutazioni</a:t>
            </a:r>
            <a:r>
              <a:rPr lang="it-IT" sz="1400" dirty="0"/>
              <a:t> (book </a:t>
            </a:r>
            <a:r>
              <a:rPr lang="it-IT" sz="1400" dirty="0" err="1"/>
              <a:t>threshold</a:t>
            </a:r>
            <a:r>
              <a:rPr lang="it-IT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utenti</a:t>
            </a:r>
            <a:r>
              <a:rPr lang="it-IT" sz="1400" dirty="0"/>
              <a:t> con  </a:t>
            </a:r>
            <a:r>
              <a:rPr lang="it-IT" sz="1400" b="1" dirty="0"/>
              <a:t>meno di 300 valutazioni </a:t>
            </a:r>
            <a:r>
              <a:rPr lang="it-IT" sz="1400" dirty="0"/>
              <a:t>effettuate</a:t>
            </a:r>
            <a:r>
              <a:rPr lang="it-IT" sz="1400" b="1" dirty="0"/>
              <a:t> </a:t>
            </a:r>
            <a:r>
              <a:rPr lang="it-IT" sz="1400" dirty="0"/>
              <a:t>(rating </a:t>
            </a:r>
            <a:r>
              <a:rPr lang="it-IT" sz="1400" dirty="0" err="1"/>
              <a:t>threshold</a:t>
            </a:r>
            <a:r>
              <a:rPr lang="it-IT" sz="1400" dirty="0"/>
              <a:t>)</a:t>
            </a:r>
            <a:endParaRPr lang="it-I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utenti</a:t>
            </a:r>
            <a:r>
              <a:rPr lang="it-IT" sz="1400" dirty="0"/>
              <a:t> con </a:t>
            </a:r>
            <a:r>
              <a:rPr lang="it-IT" sz="1400" b="1" dirty="0"/>
              <a:t>età NON compresa</a:t>
            </a:r>
            <a:r>
              <a:rPr lang="it-IT" sz="1400" dirty="0"/>
              <a:t> tra i </a:t>
            </a:r>
            <a:r>
              <a:rPr lang="it-IT" sz="1400" b="1" dirty="0"/>
              <a:t>17 e i 50 anni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30139A0-9D54-45A0-86FB-2CE25BB7D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549" r="15579" b="10800"/>
          <a:stretch/>
        </p:blipFill>
        <p:spPr>
          <a:xfrm>
            <a:off x="8063102" y="2000928"/>
            <a:ext cx="2150165" cy="18243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96686C-0B30-4F6B-8F6B-F61D5E7680E6}"/>
              </a:ext>
            </a:extLst>
          </p:cNvPr>
          <p:cNvSpPr txBox="1"/>
          <p:nvPr/>
        </p:nvSpPr>
        <p:spPr>
          <a:xfrm>
            <a:off x="7006242" y="1535296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Generazione pseudo-casuale del </a:t>
            </a:r>
            <a:r>
              <a:rPr lang="it-IT" sz="1400" b="1" dirty="0"/>
              <a:t>genere</a:t>
            </a:r>
            <a:r>
              <a:rPr lang="it-IT" sz="1400" dirty="0"/>
              <a:t> 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53A05BE-E386-4338-94F7-3BE62968626F}"/>
              </a:ext>
            </a:extLst>
          </p:cNvPr>
          <p:cNvSpPr txBox="1"/>
          <p:nvPr/>
        </p:nvSpPr>
        <p:spPr>
          <a:xfrm>
            <a:off x="7006242" y="4031056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Aggiunta </a:t>
            </a:r>
            <a:r>
              <a:rPr lang="it-IT" sz="1400" b="1" dirty="0"/>
              <a:t>rating medio </a:t>
            </a:r>
            <a:r>
              <a:rPr lang="it-IT" sz="1400" dirty="0"/>
              <a:t>relativo a ciascun libro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942336-3E67-4BF6-81D5-E0E2A67A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84" y="4710553"/>
            <a:ext cx="3200400" cy="1408177"/>
          </a:xfrm>
          <a:prstGeom prst="rect">
            <a:avLst/>
          </a:prstGeom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2912EEF-6F40-4194-9DE4-62038356CF22}"/>
              </a:ext>
            </a:extLst>
          </p:cNvPr>
          <p:cNvCxnSpPr>
            <a:cxnSpLocks/>
          </p:cNvCxnSpPr>
          <p:nvPr/>
        </p:nvCxnSpPr>
        <p:spPr>
          <a:xfrm>
            <a:off x="6096000" y="1354235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egnaposto data 2">
            <a:extLst>
              <a:ext uri="{FF2B5EF4-FFF2-40B4-BE49-F238E27FC236}">
                <a16:creationId xmlns:a16="http://schemas.microsoft.com/office/drawing/2014/main" id="{93056460-79CA-47E2-BC47-70B44E4F007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7075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293" y="55668"/>
            <a:ext cx="8421688" cy="951357"/>
          </a:xfrm>
        </p:spPr>
        <p:txBody>
          <a:bodyPr anchor="ctr">
            <a:norm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316" y="6382692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7316" y="6382692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 dirty="0"/>
          </a:p>
        </p:txBody>
      </p:sp>
      <p:sp>
        <p:nvSpPr>
          <p:cNvPr id="25" name="Segnaposto data 2">
            <a:extLst>
              <a:ext uri="{FF2B5EF4-FFF2-40B4-BE49-F238E27FC236}">
                <a16:creationId xmlns:a16="http://schemas.microsoft.com/office/drawing/2014/main" id="{93056460-79CA-47E2-BC47-70B44E4F007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1936" y="839953"/>
            <a:ext cx="812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FUNZIONA L’ALGORITMO?</a:t>
            </a:r>
          </a:p>
        </p:txBody>
      </p:sp>
      <p:pic>
        <p:nvPicPr>
          <p:cNvPr id="17" name="Immagin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65" y="1971836"/>
            <a:ext cx="5356288" cy="325990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800675" y="5253607"/>
            <a:ext cx="1010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Gli </a:t>
            </a:r>
            <a:r>
              <a:rPr lang="it-IT" b="1" dirty="0" err="1"/>
              <a:t>embedding</a:t>
            </a:r>
            <a:r>
              <a:rPr lang="it-IT" dirty="0"/>
              <a:t> contengono le </a:t>
            </a:r>
            <a:r>
              <a:rPr lang="it-IT" b="1" dirty="0"/>
              <a:t>caratteristiche latenti </a:t>
            </a:r>
            <a:r>
              <a:rPr lang="it-IT" dirty="0"/>
              <a:t>relative a utenti e prodotti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Gli </a:t>
            </a:r>
            <a:r>
              <a:rPr lang="it-IT" dirty="0" err="1"/>
              <a:t>embedding</a:t>
            </a:r>
            <a:r>
              <a:rPr lang="it-IT" dirty="0"/>
              <a:t> catturano i </a:t>
            </a:r>
            <a:r>
              <a:rPr lang="it-IT" b="1" dirty="0"/>
              <a:t>gusti dell’utente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800675" y="1398690"/>
            <a:ext cx="897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Utilizzo di un modello a </a:t>
            </a:r>
            <a:r>
              <a:rPr lang="it-IT" b="1" dirty="0"/>
              <a:t>fattorizzazione di matrice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Decomposizione della matrice delle interazioni in due matrici (</a:t>
            </a:r>
            <a:r>
              <a:rPr lang="it-IT" i="1" dirty="0" err="1"/>
              <a:t>embedding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645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23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Segnaposto data 2">
            <a:extLst>
              <a:ext uri="{FF2B5EF4-FFF2-40B4-BE49-F238E27FC236}">
                <a16:creationId xmlns:a16="http://schemas.microsoft.com/office/drawing/2014/main" id="{5964958E-4C7A-4557-8915-8E91B2EB44B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90600" y="1073745"/>
            <a:ext cx="347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DEFINIZIONE DEL MODELLO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784935" y="1684673"/>
            <a:ext cx="299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Perché </a:t>
            </a:r>
            <a:r>
              <a:rPr lang="it-IT" b="1" dirty="0" err="1">
                <a:solidFill>
                  <a:schemeClr val="bg1"/>
                </a:solidFill>
              </a:rPr>
              <a:t>LightFM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Molto generico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Definibile con facilità</a:t>
            </a:r>
          </a:p>
          <a:p>
            <a:r>
              <a:rPr lang="it-IT" dirty="0"/>
              <a:t>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784936" y="3114607"/>
            <a:ext cx="468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Parametri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Funzione di costo (</a:t>
            </a:r>
            <a:r>
              <a:rPr lang="it-IT" b="1" dirty="0" err="1">
                <a:solidFill>
                  <a:schemeClr val="bg1"/>
                </a:solidFill>
              </a:rPr>
              <a:t>loss</a:t>
            </a:r>
            <a:r>
              <a:rPr lang="it-IT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Stabilizzatore del tasso di apprendimento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Numero di componenti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User </a:t>
            </a:r>
            <a:r>
              <a:rPr lang="it-IT" dirty="0" err="1">
                <a:solidFill>
                  <a:schemeClr val="bg1"/>
                </a:solidFill>
              </a:rPr>
              <a:t>alpha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Item </a:t>
            </a:r>
            <a:r>
              <a:rPr lang="it-IT" dirty="0" err="1">
                <a:solidFill>
                  <a:schemeClr val="bg1"/>
                </a:solidFill>
              </a:rPr>
              <a:t>alpha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Max </a:t>
            </a:r>
            <a:r>
              <a:rPr lang="it-IT" dirty="0" err="1">
                <a:solidFill>
                  <a:schemeClr val="bg1"/>
                </a:solidFill>
              </a:rPr>
              <a:t>sampled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Random state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02912EEF-6F40-4194-9DE4-62038356CF22}"/>
              </a:ext>
            </a:extLst>
          </p:cNvPr>
          <p:cNvCxnSpPr>
            <a:cxnSpLocks/>
          </p:cNvCxnSpPr>
          <p:nvPr/>
        </p:nvCxnSpPr>
        <p:spPr>
          <a:xfrm>
            <a:off x="5466273" y="1348239"/>
            <a:ext cx="0" cy="45132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sellaDiTesto 32"/>
          <p:cNvSpPr txBox="1"/>
          <p:nvPr/>
        </p:nvSpPr>
        <p:spPr>
          <a:xfrm>
            <a:off x="7149322" y="1073745"/>
            <a:ext cx="306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SCELTA DEI PARAMETRI</a:t>
            </a:r>
          </a:p>
        </p:txBody>
      </p:sp>
      <p:pic>
        <p:nvPicPr>
          <p:cNvPr id="34" name="Immagine 33"/>
          <p:cNvPicPr/>
          <p:nvPr/>
        </p:nvPicPr>
        <p:blipFill>
          <a:blip r:embed="rId2"/>
          <a:srcRect/>
          <a:stretch/>
        </p:blipFill>
        <p:spPr>
          <a:xfrm>
            <a:off x="6437973" y="3791950"/>
            <a:ext cx="4485866" cy="1903095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656217" y="16846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Whitney"/>
              </a:rPr>
              <a:t>WARP</a:t>
            </a: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È utile quando si dispone solo di interazioni positive e si vuole ottimizzare la prima parte delle raccomandazioni</a:t>
            </a:r>
          </a:p>
          <a:p>
            <a:endParaRPr lang="it-IT" dirty="0">
              <a:solidFill>
                <a:schemeClr val="bg1"/>
              </a:solidFill>
              <a:latin typeface="Whitney"/>
            </a:endParaRP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Gli altri parametri sono stati scelti tramite </a:t>
            </a:r>
            <a:r>
              <a:rPr lang="it-IT" b="1" dirty="0">
                <a:solidFill>
                  <a:schemeClr val="bg1"/>
                </a:solidFill>
                <a:latin typeface="Whitney"/>
              </a:rPr>
              <a:t>prove empiriche</a:t>
            </a: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in fase di valutazione</a:t>
            </a:r>
          </a:p>
        </p:txBody>
      </p:sp>
    </p:spTree>
    <p:extLst>
      <p:ext uri="{BB962C8B-B14F-4D97-AF65-F5344CB8AC3E}">
        <p14:creationId xmlns:p14="http://schemas.microsoft.com/office/powerpoint/2010/main" val="323128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13C6A-06B1-40AE-85B4-A3FA5A7C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05205-8F7B-4770-9511-F2F09AF3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24</a:t>
            </a:fld>
            <a:endParaRPr lang="it-IT" noProof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314799-9D09-43C8-BA70-3C15F1AFE4AE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FASE DI TRAINING</a:t>
            </a:r>
          </a:p>
        </p:txBody>
      </p:sp>
      <p:sp>
        <p:nvSpPr>
          <p:cNvPr id="8" name="Titolo 8">
            <a:extLst>
              <a:ext uri="{FF2B5EF4-FFF2-40B4-BE49-F238E27FC236}">
                <a16:creationId xmlns:a16="http://schemas.microsoft.com/office/drawing/2014/main" id="{1E8B286F-7FC7-4E30-8F0B-D8B6145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CD01EA-70D3-4966-8EA0-B97DC4EBD2E0}"/>
              </a:ext>
            </a:extLst>
          </p:cNvPr>
          <p:cNvSpPr txBox="1"/>
          <p:nvPr/>
        </p:nvSpPr>
        <p:spPr>
          <a:xfrm>
            <a:off x="1606684" y="2014463"/>
            <a:ext cx="3646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metodo </a:t>
            </a:r>
            <a:r>
              <a:rPr lang="it-IT" b="1" dirty="0" err="1"/>
              <a:t>fit</a:t>
            </a:r>
            <a:r>
              <a:rPr lang="it-IT" b="1" dirty="0"/>
              <a:t> </a:t>
            </a:r>
            <a:r>
              <a:rPr lang="it-IT" dirty="0"/>
              <a:t>prende in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Matrice delle interazioni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Matrice dei pesi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 degli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 dei libri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</a:t>
            </a:r>
            <a:r>
              <a:rPr lang="it-IT" dirty="0" err="1"/>
              <a:t>thread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epoche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B91021-F9FB-4482-A1ED-0F5B09C13A4D}"/>
              </a:ext>
            </a:extLst>
          </p:cNvPr>
          <p:cNvSpPr txBox="1"/>
          <p:nvPr/>
        </p:nvSpPr>
        <p:spPr>
          <a:xfrm>
            <a:off x="2135302" y="5453343"/>
            <a:ext cx="772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La scelta del numero di epoche è avvenuta tramite </a:t>
            </a:r>
            <a:r>
              <a:rPr lang="it-IT" b="1" dirty="0"/>
              <a:t>prove empiriche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459688-75F1-4D10-9A9E-CD34227E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71" y="1691818"/>
            <a:ext cx="5744959" cy="2872479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5226D213-DAAB-46A4-AFBB-FEF906D080A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65144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91207CFD-96B7-4604-8F4F-059DEA63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2E61C6-658C-46FA-8668-0DCC4D1A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9222" y="6356348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it-IT" noProof="0" smtClean="0"/>
              <a:t>25</a:t>
            </a:fld>
            <a:endParaRPr lang="it-IT" noProof="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2BFBCA-E9D5-43E1-96B2-8112221DE539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VALUTAZIONE</a:t>
            </a:r>
          </a:p>
        </p:txBody>
      </p:sp>
      <p:sp>
        <p:nvSpPr>
          <p:cNvPr id="13" name="Titolo 8">
            <a:extLst>
              <a:ext uri="{FF2B5EF4-FFF2-40B4-BE49-F238E27FC236}">
                <a16:creationId xmlns:a16="http://schemas.microsoft.com/office/drawing/2014/main" id="{FAAB3076-8A78-4F1A-AB0D-2D3406D4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AA70C1-F92A-41DA-AF66-E0251FCF3415}"/>
              </a:ext>
            </a:extLst>
          </p:cNvPr>
          <p:cNvSpPr txBox="1"/>
          <p:nvPr/>
        </p:nvSpPr>
        <p:spPr>
          <a:xfrm>
            <a:off x="1309399" y="1530007"/>
            <a:ext cx="23644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/>
              <a:t>LE METRICHE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9FB99740-1381-4044-80F5-375A4AE12257}"/>
              </a:ext>
            </a:extLst>
          </p:cNvPr>
          <p:cNvCxnSpPr>
            <a:cxnSpLocks/>
          </p:cNvCxnSpPr>
          <p:nvPr/>
        </p:nvCxnSpPr>
        <p:spPr>
          <a:xfrm>
            <a:off x="5997386" y="1530007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ABFA8B3-AC15-44A5-A52E-4F1E552BB2D0}"/>
              </a:ext>
            </a:extLst>
          </p:cNvPr>
          <p:cNvSpPr txBox="1"/>
          <p:nvPr/>
        </p:nvSpPr>
        <p:spPr>
          <a:xfrm>
            <a:off x="707167" y="2503984"/>
            <a:ext cx="488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Precision@K</a:t>
            </a:r>
            <a:endParaRPr lang="it-IT" b="1" dirty="0"/>
          </a:p>
          <a:p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proporzione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gli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 positivi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rispetto ai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più alti elementi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raccomandati</a:t>
            </a:r>
            <a:endParaRPr lang="it-IT" b="1" dirty="0"/>
          </a:p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EA24AB-DF85-43DE-8DE7-D15E664BC481}"/>
              </a:ext>
            </a:extLst>
          </p:cNvPr>
          <p:cNvSpPr txBox="1"/>
          <p:nvPr/>
        </p:nvSpPr>
        <p:spPr>
          <a:xfrm>
            <a:off x="707167" y="4285858"/>
            <a:ext cx="529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ROC AUC</a:t>
            </a:r>
          </a:p>
          <a:p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probabilità che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esempio positivo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scelto casualmente abbia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punteggio più alto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esempio negativo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scelto casualmente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C0F299-B191-412E-97D5-C753AD11A6A1}"/>
              </a:ext>
            </a:extLst>
          </p:cNvPr>
          <p:cNvSpPr txBox="1"/>
          <p:nvPr/>
        </p:nvSpPr>
        <p:spPr>
          <a:xfrm>
            <a:off x="7939392" y="1447382"/>
            <a:ext cx="23644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/>
              <a:t>SCELTA PARAMETRI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C67E3B-4954-4D45-801C-6B125BA93FDE}"/>
              </a:ext>
            </a:extLst>
          </p:cNvPr>
          <p:cNvSpPr txBox="1"/>
          <p:nvPr/>
        </p:nvSpPr>
        <p:spPr>
          <a:xfrm>
            <a:off x="6709951" y="2349320"/>
            <a:ext cx="488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del metodo </a:t>
            </a:r>
            <a:r>
              <a:rPr lang="it-IT" b="1" dirty="0" err="1"/>
              <a:t>get_hyperparameteres</a:t>
            </a:r>
            <a:r>
              <a:rPr lang="it-IT" b="1" dirty="0"/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ottenere valori randomici dei parametri del modello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670C9-DE42-4044-8353-2324A8532EED}"/>
              </a:ext>
            </a:extLst>
          </p:cNvPr>
          <p:cNvSpPr txBox="1"/>
          <p:nvPr/>
        </p:nvSpPr>
        <p:spPr>
          <a:xfrm>
            <a:off x="6709951" y="3543811"/>
            <a:ext cx="488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del metodo </a:t>
            </a:r>
            <a:r>
              <a:rPr lang="it-IT" b="1" dirty="0" err="1"/>
              <a:t>random_search</a:t>
            </a:r>
            <a:r>
              <a:rPr lang="it-IT" b="1" dirty="0"/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la creazione e l’addestramento dei diversi modelli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3B1E9EA-28C8-4E3E-88C3-627EE57CB1E1}"/>
              </a:ext>
            </a:extLst>
          </p:cNvPr>
          <p:cNvSpPr txBox="1"/>
          <p:nvPr/>
        </p:nvSpPr>
        <p:spPr>
          <a:xfrm>
            <a:off x="6709951" y="4681219"/>
            <a:ext cx="488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Variazione</a:t>
            </a:r>
            <a:r>
              <a:rPr lang="it-IT" dirty="0"/>
              <a:t> della </a:t>
            </a:r>
            <a:r>
              <a:rPr lang="it-IT" b="1" dirty="0"/>
              <a:t>rating </a:t>
            </a:r>
            <a:r>
              <a:rPr lang="it-IT" b="1" dirty="0" err="1"/>
              <a:t>threshold</a:t>
            </a:r>
            <a:r>
              <a:rPr lang="it-IT" b="1" dirty="0"/>
              <a:t> </a:t>
            </a:r>
            <a:r>
              <a:rPr lang="it-IT" dirty="0"/>
              <a:t>per osservare impatto della feature </a:t>
            </a:r>
            <a:r>
              <a:rPr lang="it-IT" dirty="0" err="1"/>
              <a:t>selection</a:t>
            </a:r>
            <a:r>
              <a:rPr lang="it-IT" dirty="0"/>
              <a:t> sulle metriche</a:t>
            </a:r>
          </a:p>
        </p:txBody>
      </p:sp>
      <p:sp>
        <p:nvSpPr>
          <p:cNvPr id="28" name="Segnaposto data 2">
            <a:extLst>
              <a:ext uri="{FF2B5EF4-FFF2-40B4-BE49-F238E27FC236}">
                <a16:creationId xmlns:a16="http://schemas.microsoft.com/office/drawing/2014/main" id="{A9573EA0-D255-4361-8272-6DDE9CA6DB4E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425968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368195-8495-40A1-A7EA-C9BF86CC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670CEC-546A-4EBD-B50F-070E973D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26</a:t>
            </a:fld>
            <a:endParaRPr lang="it-IT" noProof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C58C80-FADE-42D3-A44F-753F2ED27AA0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RISULTATI</a:t>
            </a:r>
          </a:p>
        </p:txBody>
      </p:sp>
      <p:sp>
        <p:nvSpPr>
          <p:cNvPr id="8" name="Titolo 8">
            <a:extLst>
              <a:ext uri="{FF2B5EF4-FFF2-40B4-BE49-F238E27FC236}">
                <a16:creationId xmlns:a16="http://schemas.microsoft.com/office/drawing/2014/main" id="{224D8EE8-D4CE-46C8-8DBB-55812E68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C8B621E-5829-4D37-9C4E-94C61FE9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47" y="4133449"/>
            <a:ext cx="2786113" cy="209110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AC20A2-F234-4C23-82C6-4AEBE6C878AD}"/>
              </a:ext>
            </a:extLst>
          </p:cNvPr>
          <p:cNvSpPr txBox="1"/>
          <p:nvPr/>
        </p:nvSpPr>
        <p:spPr>
          <a:xfrm>
            <a:off x="1222430" y="1320518"/>
            <a:ext cx="359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Scelta parametri del modello</a:t>
            </a:r>
          </a:p>
          <a:p>
            <a:r>
              <a:rPr lang="it-IT" dirty="0"/>
              <a:t>Il modello migliore ha ottenuto: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Precision: </a:t>
            </a:r>
            <a:r>
              <a:rPr lang="it-IT" dirty="0" err="1"/>
              <a:t>train</a:t>
            </a:r>
            <a:r>
              <a:rPr lang="it-IT" dirty="0"/>
              <a:t> 0.92, test 0.10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AUC: </a:t>
            </a:r>
            <a:r>
              <a:rPr lang="it-IT" dirty="0" err="1"/>
              <a:t>train</a:t>
            </a:r>
            <a:r>
              <a:rPr lang="it-IT" dirty="0"/>
              <a:t> 1.00, test 0.75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45B1C2-9218-41F1-9886-E44B91054BB8}"/>
              </a:ext>
            </a:extLst>
          </p:cNvPr>
          <p:cNvSpPr txBox="1"/>
          <p:nvPr/>
        </p:nvSpPr>
        <p:spPr>
          <a:xfrm>
            <a:off x="1222430" y="2801328"/>
            <a:ext cx="443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Variazione rating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lottando le metriche di test e training set relative 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modello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allenato sui diversi dataset risultanti, si ottiene:</a:t>
            </a:r>
            <a:endParaRPr lang="it-IT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C3DF4CD-62E1-4A6E-97A4-B7D55063E4EA}"/>
              </a:ext>
            </a:extLst>
          </p:cNvPr>
          <p:cNvCxnSpPr>
            <a:cxnSpLocks/>
          </p:cNvCxnSpPr>
          <p:nvPr/>
        </p:nvCxnSpPr>
        <p:spPr>
          <a:xfrm>
            <a:off x="5997386" y="1530007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64399060-47F9-4069-8467-9B425EB93B6F}"/>
              </a:ext>
            </a:extLst>
          </p:cNvPr>
          <p:cNvSpPr/>
          <p:nvPr/>
        </p:nvSpPr>
        <p:spPr>
          <a:xfrm>
            <a:off x="3073939" y="4265241"/>
            <a:ext cx="359925" cy="1959317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B8D451D-97F7-4ED8-A378-BA817059787D}"/>
              </a:ext>
            </a:extLst>
          </p:cNvPr>
          <p:cNvSpPr txBox="1"/>
          <p:nvPr/>
        </p:nvSpPr>
        <p:spPr>
          <a:xfrm>
            <a:off x="6653728" y="2073224"/>
            <a:ext cx="466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modello ha ottenuto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buon risultato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nella fase di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allenamento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 ha delle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prestazioni medie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fase di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99CA2F-162E-45D4-AC33-78DDAC473251}"/>
              </a:ext>
            </a:extLst>
          </p:cNvPr>
          <p:cNvSpPr txBox="1"/>
          <p:nvPr/>
        </p:nvSpPr>
        <p:spPr>
          <a:xfrm>
            <a:off x="6653728" y="4020156"/>
            <a:ext cx="4668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Definizione rating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endParaRPr lang="it-IT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ompromesso tra un’eccesiva riduzione del dataset e una buona precisione del modello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pari a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300</a:t>
            </a:r>
          </a:p>
          <a:p>
            <a:endParaRPr lang="it-IT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egnaposto data 2">
            <a:extLst>
              <a:ext uri="{FF2B5EF4-FFF2-40B4-BE49-F238E27FC236}">
                <a16:creationId xmlns:a16="http://schemas.microsoft.com/office/drawing/2014/main" id="{776BB67A-3AB1-4664-A5C5-984B17375AC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774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D307408E-690D-4829-B248-B48BAA5B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E4BFA50C-75FF-4AC5-864D-95630599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27</a:t>
            </a:fld>
            <a:endParaRPr lang="it-IT" noProof="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D80574-9A23-4204-9A38-0439CB5C5F6D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PREDIZIONE</a:t>
            </a:r>
          </a:p>
        </p:txBody>
      </p:sp>
      <p:sp>
        <p:nvSpPr>
          <p:cNvPr id="19" name="Titolo 8">
            <a:extLst>
              <a:ext uri="{FF2B5EF4-FFF2-40B4-BE49-F238E27FC236}">
                <a16:creationId xmlns:a16="http://schemas.microsoft.com/office/drawing/2014/main" id="{1FD8D9F3-A743-4C08-9C86-51ABE393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3F5AE1-A08E-40E4-94A9-B1C942EF30CC}"/>
              </a:ext>
            </a:extLst>
          </p:cNvPr>
          <p:cNvSpPr txBox="1"/>
          <p:nvPr/>
        </p:nvSpPr>
        <p:spPr>
          <a:xfrm>
            <a:off x="1470497" y="4042299"/>
            <a:ext cx="3646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metodo </a:t>
            </a:r>
            <a:r>
              <a:rPr lang="it-IT" b="1" dirty="0" err="1"/>
              <a:t>predict</a:t>
            </a:r>
            <a:r>
              <a:rPr lang="it-IT" dirty="0"/>
              <a:t> prende in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User_ids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Item_ids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User_features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Item_features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59A20B5-E850-4CF7-99E5-FED04723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55610" y="3429000"/>
            <a:ext cx="5609607" cy="262249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3AC6D0-05C3-46A1-8026-A60696E4704E}"/>
              </a:ext>
            </a:extLst>
          </p:cNvPr>
          <p:cNvSpPr txBox="1"/>
          <p:nvPr/>
        </p:nvSpPr>
        <p:spPr>
          <a:xfrm>
            <a:off x="1470497" y="1777474"/>
            <a:ext cx="516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Metodo </a:t>
            </a:r>
            <a:r>
              <a:rPr lang="it-IT" b="1" dirty="0" err="1"/>
              <a:t>recommend_user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predizione per un utente che ha già preso in prestito dei libri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39C7E22-116F-46D3-9FF1-C2AC939C72FE}"/>
              </a:ext>
            </a:extLst>
          </p:cNvPr>
          <p:cNvSpPr txBox="1"/>
          <p:nvPr/>
        </p:nvSpPr>
        <p:spPr>
          <a:xfrm>
            <a:off x="6634264" y="1777474"/>
            <a:ext cx="474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Metodo </a:t>
            </a:r>
            <a:r>
              <a:rPr lang="it-IT" b="1" dirty="0" err="1"/>
              <a:t>recommend_unknown_user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Predizione per un utente senza prestiti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Times New Roman" panose="02020603050405020304" pitchFamily="18" charset="0"/>
              </a:rPr>
              <a:t>Attenuazione </a:t>
            </a:r>
            <a:r>
              <a:rPr lang="it-IT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cold</a:t>
            </a:r>
            <a:r>
              <a:rPr lang="it-IT" b="1" dirty="0">
                <a:latin typeface="Calibri" panose="020F0502020204030204" pitchFamily="34" charset="0"/>
                <a:cs typeface="Times New Roman" panose="02020603050405020304" pitchFamily="18" charset="0"/>
              </a:rPr>
              <a:t> start</a:t>
            </a:r>
            <a:endParaRPr lang="it-IT" b="1" dirty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07232D0-BC2C-48EB-A1E8-3872EAE45B81}"/>
              </a:ext>
            </a:extLst>
          </p:cNvPr>
          <p:cNvCxnSpPr>
            <a:cxnSpLocks/>
          </p:cNvCxnSpPr>
          <p:nvPr/>
        </p:nvCxnSpPr>
        <p:spPr>
          <a:xfrm>
            <a:off x="3581400" y="3190673"/>
            <a:ext cx="51653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72C200F3-EC44-47A0-A992-4A0F63D38CD8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446991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5767B-97C8-49C6-93E1-1F8C88D6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Miglioramenti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9A467A-3B68-438C-A536-5C3917325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125" y="2116500"/>
            <a:ext cx="2882475" cy="823912"/>
          </a:xfrm>
        </p:spPr>
        <p:txBody>
          <a:bodyPr/>
          <a:lstStyle/>
          <a:p>
            <a:pPr algn="ctr"/>
            <a:r>
              <a:rPr lang="it-IT" dirty="0"/>
              <a:t>RETRAINING DEL MODELLO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D4747-443D-408D-B5AB-3DD3E7809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3917" y="3174171"/>
            <a:ext cx="3086892" cy="953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Valutazioni </a:t>
            </a:r>
            <a:r>
              <a:rPr lang="it-IT" b="1" dirty="0"/>
              <a:t>acquisite durante l’utilizzo</a:t>
            </a:r>
            <a:r>
              <a:rPr lang="it-IT" dirty="0"/>
              <a:t> del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Metodo </a:t>
            </a:r>
            <a:r>
              <a:rPr lang="it-IT" b="1" dirty="0" err="1"/>
              <a:t>fit-partial</a:t>
            </a:r>
            <a:r>
              <a:rPr lang="it-IT" dirty="0"/>
              <a:t> di </a:t>
            </a:r>
            <a:r>
              <a:rPr lang="it-IT" b="1" dirty="0" err="1"/>
              <a:t>LightFM</a:t>
            </a:r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AC2872-313A-40D6-8946-41EF2F68F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894" y="2116500"/>
            <a:ext cx="2896671" cy="823912"/>
          </a:xfrm>
        </p:spPr>
        <p:txBody>
          <a:bodyPr/>
          <a:lstStyle/>
          <a:p>
            <a:pPr algn="ctr"/>
            <a:r>
              <a:rPr lang="it-IT" dirty="0"/>
              <a:t>MIGLIORE PROFILAZIONE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66EA2D8-6D34-4772-A607-B7893D362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2894" y="3174171"/>
            <a:ext cx="2896671" cy="931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Caratteristiche </a:t>
            </a:r>
            <a:r>
              <a:rPr lang="it-IT" b="1" dirty="0"/>
              <a:t>più espressive</a:t>
            </a:r>
            <a:r>
              <a:rPr lang="it-IT" dirty="0"/>
              <a:t> per l’utente       (es. lingua)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D3E00BB-D816-4EC2-93DE-E5873313A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81650" y="2116500"/>
            <a:ext cx="2882475" cy="823912"/>
          </a:xfrm>
        </p:spPr>
        <p:txBody>
          <a:bodyPr/>
          <a:lstStyle/>
          <a:p>
            <a:pPr algn="ctr"/>
            <a:r>
              <a:rPr lang="it-IT" dirty="0"/>
              <a:t>LIBRI DI INTERESSE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BF94AA6-088F-4FFF-94B6-1D72218DD4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81650" y="3174171"/>
            <a:ext cx="2882475" cy="931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Libri di interesse come </a:t>
            </a:r>
            <a:r>
              <a:rPr lang="it-IT" b="1" dirty="0"/>
              <a:t>interazioni implicite</a:t>
            </a:r>
          </a:p>
          <a:p>
            <a:endParaRPr lang="it-IT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2049112-FDC9-4998-B32A-E9F9BCBD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04B66C7-B763-44DA-ABBC-E7A658D2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28</a:t>
            </a:fld>
            <a:endParaRPr lang="it-IT" noProof="0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AFC8AF45-4622-4AEC-A50E-306BF50D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2" y="4468369"/>
            <a:ext cx="1074739" cy="107473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1D2CE57-2AAF-42A3-82BA-BB93C692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0" y="4379518"/>
            <a:ext cx="1163590" cy="11635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074AD7C-12D2-4670-B8CC-4C144E5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350" y="4455776"/>
            <a:ext cx="1011073" cy="101107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9A9BBDA-72FA-49D0-ADEF-628C0987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305" y="4464801"/>
            <a:ext cx="367161" cy="367161"/>
          </a:xfrm>
          <a:prstGeom prst="rect">
            <a:avLst/>
          </a:prstGeom>
        </p:spPr>
      </p:pic>
      <p:sp>
        <p:nvSpPr>
          <p:cNvPr id="38" name="Segnaposto data 2">
            <a:extLst>
              <a:ext uri="{FF2B5EF4-FFF2-40B4-BE49-F238E27FC236}">
                <a16:creationId xmlns:a16="http://schemas.microsoft.com/office/drawing/2014/main" id="{0E04EB88-9DAF-476B-A1F9-33D6EE4D389B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52623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355347"/>
            <a:ext cx="5846618" cy="640552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099432"/>
            <a:ext cx="1828800" cy="2004161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Sabato Celentano</a:t>
            </a:r>
          </a:p>
          <a:p>
            <a:pPr rtl="0"/>
            <a:r>
              <a:rPr lang="it-IT" dirty="0"/>
              <a:t>Daniele Donia</a:t>
            </a:r>
          </a:p>
          <a:p>
            <a:pPr rtl="0"/>
            <a:r>
              <a:rPr lang="it-IT" dirty="0"/>
              <a:t>Gennaro Rascato</a:t>
            </a:r>
          </a:p>
          <a:p>
            <a:pPr rtl="0"/>
            <a:r>
              <a:rPr lang="it-IT" dirty="0"/>
              <a:t>Pasquale Somma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rtl="0"/>
              <a:t>29</a:t>
            </a:fld>
            <a:endParaRPr lang="it-I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egnaposto data 2">
            <a:extLst>
              <a:ext uri="{FF2B5EF4-FFF2-40B4-BE49-F238E27FC236}">
                <a16:creationId xmlns:a16="http://schemas.microsoft.com/office/drawing/2014/main" id="{5C519B6B-1906-4D74-A584-FAF6C6D3BCFD}"/>
              </a:ext>
            </a:extLst>
          </p:cNvPr>
          <p:cNvSpPr txBox="1">
            <a:spLocks/>
          </p:cNvSpPr>
          <p:nvPr/>
        </p:nvSpPr>
        <p:spPr>
          <a:xfrm>
            <a:off x="2895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088A97-CF54-4ABA-A91D-CDFEF4BC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81" y="2594207"/>
            <a:ext cx="3785727" cy="25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CONOSCI IL TEAM</a:t>
            </a:r>
          </a:p>
        </p:txBody>
      </p:sp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491300" y="2886074"/>
            <a:ext cx="1837272" cy="1845511"/>
          </a:xfr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it-IT" dirty="0"/>
              <a:t>Pasquale Somma</a:t>
            </a:r>
          </a:p>
        </p:txBody>
      </p:sp>
      <p:pic>
        <p:nvPicPr>
          <p:cNvPr id="47" name="Segnaposto immagine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it-IT" dirty="0"/>
              <a:t>Daniele </a:t>
            </a:r>
            <a:r>
              <a:rPr lang="it-IT" dirty="0" err="1"/>
              <a:t>Donia</a:t>
            </a:r>
            <a:endParaRPr lang="it-IT" dirty="0"/>
          </a:p>
        </p:txBody>
      </p:sp>
      <p:pic>
        <p:nvPicPr>
          <p:cNvPr id="45" name="Segnaposto immagine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6344685" y="2886074"/>
            <a:ext cx="1811297" cy="1845511"/>
          </a:xfrm>
        </p:spPr>
      </p:pic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48915" y="5099206"/>
            <a:ext cx="2431698" cy="343061"/>
          </a:xfrm>
        </p:spPr>
        <p:txBody>
          <a:bodyPr rtlCol="0"/>
          <a:lstStyle/>
          <a:p>
            <a:pPr rtl="0"/>
            <a:r>
              <a:rPr lang="it-IT" dirty="0"/>
              <a:t>Sabato Celentano</a:t>
            </a:r>
          </a:p>
        </p:txBody>
      </p:sp>
      <p:pic>
        <p:nvPicPr>
          <p:cNvPr id="43" name="Segnaposto immagine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/>
        </p:blipFill>
        <p:spPr>
          <a:xfrm>
            <a:off x="8904523" y="2886074"/>
            <a:ext cx="1531381" cy="1845511"/>
          </a:xfrm>
        </p:spPr>
      </p:pic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it-IT" dirty="0"/>
              <a:t>Gennaro </a:t>
            </a:r>
            <a:r>
              <a:rPr lang="it-IT" dirty="0" err="1"/>
              <a:t>Rascato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21 Febbraio 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829193"/>
            <a:ext cx="3649559" cy="778466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961891"/>
            <a:ext cx="3993102" cy="391439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n-US" dirty="0"/>
              <a:t>UnisaLIB è un Sistema creato con l’obiettivo di rendere più accessibili e ampliare i servizi online forniti delle biblioteche di Ateneo.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Il Sistema </a:t>
            </a:r>
            <a:r>
              <a:rPr lang="en-US" dirty="0" err="1"/>
              <a:t>fornisce</a:t>
            </a:r>
            <a:r>
              <a:rPr lang="en-US" dirty="0"/>
              <a:t> accesso alle </a:t>
            </a:r>
            <a:r>
              <a:rPr lang="en-US" dirty="0" err="1"/>
              <a:t>funzioni</a:t>
            </a:r>
            <a:r>
              <a:rPr lang="en-US" dirty="0"/>
              <a:t> di </a:t>
            </a:r>
            <a:r>
              <a:rPr lang="en-US" b="1" dirty="0" err="1"/>
              <a:t>prestito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libri </a:t>
            </a:r>
            <a:r>
              <a:rPr lang="en-US" dirty="0"/>
              <a:t>e di </a:t>
            </a:r>
            <a:r>
              <a:rPr lang="en-US" b="1" dirty="0" err="1"/>
              <a:t>prenotazione</a:t>
            </a:r>
            <a:r>
              <a:rPr lang="en-US" b="1" dirty="0"/>
              <a:t> </a:t>
            </a:r>
            <a:r>
              <a:rPr lang="en-US" b="1" dirty="0" err="1"/>
              <a:t>delle</a:t>
            </a:r>
            <a:r>
              <a:rPr lang="en-US" b="1" dirty="0"/>
              <a:t> </a:t>
            </a:r>
            <a:r>
              <a:rPr lang="en-US" b="1" dirty="0" err="1"/>
              <a:t>postazioni</a:t>
            </a:r>
            <a:r>
              <a:rPr lang="en-US" b="1" dirty="0"/>
              <a:t> </a:t>
            </a:r>
            <a:r>
              <a:rPr lang="en-US" dirty="0"/>
              <a:t>di studio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un’applicazione</a:t>
            </a:r>
            <a:r>
              <a:rPr lang="en-US" dirty="0"/>
              <a:t> mobile android. 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Il Sistema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inedite</a:t>
            </a:r>
            <a:r>
              <a:rPr lang="en-US" dirty="0"/>
              <a:t>, come la </a:t>
            </a:r>
            <a:r>
              <a:rPr lang="en-US" dirty="0" err="1"/>
              <a:t>categoria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b="1" dirty="0"/>
              <a:t>libri </a:t>
            </a:r>
            <a:r>
              <a:rPr lang="en-US" b="1" dirty="0" err="1"/>
              <a:t>consigliati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un </a:t>
            </a:r>
            <a:r>
              <a:rPr lang="en-US" b="1" dirty="0"/>
              <a:t>modulo di IA</a:t>
            </a:r>
            <a:r>
              <a:rPr lang="en-US" dirty="0"/>
              <a:t> per </a:t>
            </a:r>
            <a:r>
              <a:rPr lang="en-US" dirty="0" err="1"/>
              <a:t>consigliare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prossimi</a:t>
            </a:r>
            <a:r>
              <a:rPr lang="en-US" dirty="0"/>
              <a:t> libri </a:t>
            </a:r>
            <a:r>
              <a:rPr lang="en-US" dirty="0" err="1"/>
              <a:t>all’utente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rtl="0"/>
              <a:t>5</a:t>
            </a:fld>
            <a:endParaRPr lang="it-I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egnaposto data 2">
            <a:extLst>
              <a:ext uri="{FF2B5EF4-FFF2-40B4-BE49-F238E27FC236}">
                <a16:creationId xmlns:a16="http://schemas.microsoft.com/office/drawing/2014/main" id="{88B9782F-6828-4A56-B28E-E7B9C015511C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sistema esistente</a:t>
            </a:r>
          </a:p>
        </p:txBody>
      </p:sp>
    </p:spTree>
    <p:extLst>
      <p:ext uri="{BB962C8B-B14F-4D97-AF65-F5344CB8AC3E}">
        <p14:creationId xmlns:p14="http://schemas.microsoft.com/office/powerpoint/2010/main" val="186843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A6E0F-8BDA-40E7-86AE-39F6DEA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70898"/>
            <a:ext cx="8421688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problemi del sito delle</a:t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biblioteche di ateneo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FC3088-9031-4FC3-A319-7F46A0CA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6" y="2830400"/>
            <a:ext cx="1592335" cy="1325563"/>
          </a:xfrm>
        </p:spPr>
        <p:txBody>
          <a:bodyPr/>
          <a:lstStyle/>
          <a:p>
            <a:r>
              <a:rPr lang="it-IT" sz="1900" dirty="0"/>
              <a:t>Tempi</a:t>
            </a:r>
            <a:r>
              <a:rPr lang="it-IT" sz="2000" dirty="0"/>
              <a:t> di risposta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374FD6F-40B1-4034-AC1D-FCB34FA06AB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58336" y="4695025"/>
            <a:ext cx="3124093" cy="1047230"/>
          </a:xfrm>
        </p:spPr>
        <p:txBody>
          <a:bodyPr>
            <a:normAutofit/>
          </a:bodyPr>
          <a:lstStyle/>
          <a:p>
            <a:r>
              <a:rPr lang="it-IT" sz="1600" dirty="0"/>
              <a:t>I siti di Ateneo sono caratterizzati da tempi di risposta </a:t>
            </a:r>
            <a:r>
              <a:rPr lang="it-IT" sz="1600" b="1" dirty="0"/>
              <a:t>molto elevati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6D73307-D663-40B3-9046-B49AB45DC87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0" y="4695025"/>
            <a:ext cx="3139479" cy="1137709"/>
          </a:xfrm>
        </p:spPr>
        <p:txBody>
          <a:bodyPr>
            <a:normAutofit/>
          </a:bodyPr>
          <a:lstStyle/>
          <a:p>
            <a:r>
              <a:rPr lang="en-US" sz="1600" dirty="0"/>
              <a:t>U</a:t>
            </a:r>
            <a:r>
              <a:rPr lang="it-IT" sz="1600" dirty="0"/>
              <a:t>n nuovo utente fa molta </a:t>
            </a:r>
            <a:r>
              <a:rPr lang="it-IT" sz="1600" b="1" dirty="0"/>
              <a:t>fatica a capire </a:t>
            </a:r>
            <a:r>
              <a:rPr lang="it-IT" sz="1600" dirty="0"/>
              <a:t>come accedere alle funzioni principali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719141CC-6428-4342-8642-803EAA55D2C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09570" y="4695025"/>
            <a:ext cx="3124093" cy="1137710"/>
          </a:xfrm>
        </p:spPr>
        <p:txBody>
          <a:bodyPr>
            <a:noAutofit/>
          </a:bodyPr>
          <a:lstStyle/>
          <a:p>
            <a:r>
              <a:rPr lang="it-IT" sz="1600" dirty="0"/>
              <a:t>Per accedere ai servizi di Ateneo un utente deve navigare per </a:t>
            </a:r>
            <a:r>
              <a:rPr lang="it-IT" sz="1600" b="1" dirty="0"/>
              <a:t>più siti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11105B6D-1AC1-4B1A-8849-13C0207A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83445620-30F2-4DB3-8640-268441A8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7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A3CDA4A1-E38A-4C30-822B-257504D9E8E7}"/>
              </a:ext>
            </a:extLst>
          </p:cNvPr>
          <p:cNvSpPr txBox="1">
            <a:spLocks/>
          </p:cNvSpPr>
          <p:nvPr/>
        </p:nvSpPr>
        <p:spPr>
          <a:xfrm>
            <a:off x="5077692" y="2904362"/>
            <a:ext cx="2036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/>
              <a:t>Interfaccia</a:t>
            </a:r>
            <a:r>
              <a:rPr lang="it-IT" sz="2000" dirty="0"/>
              <a:t> utente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443DA31D-AA2A-4AA9-9F36-2CE615B0DD3E}"/>
              </a:ext>
            </a:extLst>
          </p:cNvPr>
          <p:cNvSpPr txBox="1">
            <a:spLocks/>
          </p:cNvSpPr>
          <p:nvPr/>
        </p:nvSpPr>
        <p:spPr>
          <a:xfrm>
            <a:off x="8551220" y="2830399"/>
            <a:ext cx="1898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/>
              <a:t>confusione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69874B19-2581-444F-8BA4-5D7E540BCFE0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6664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FD9A86F0-A56E-4590-BC1C-5DC269523221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25127C-580A-4BFA-BEDD-90D493A6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7" y="-12264"/>
            <a:ext cx="8421688" cy="945810"/>
          </a:xfrm>
        </p:spPr>
        <p:txBody>
          <a:bodyPr/>
          <a:lstStyle/>
          <a:p>
            <a:pPr algn="l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Accesso ai servizi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C542B2-5B26-4F40-B70E-2B5B9F308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96" y="1386183"/>
            <a:ext cx="2064707" cy="823912"/>
          </a:xfrm>
        </p:spPr>
        <p:txBody>
          <a:bodyPr anchor="ctr"/>
          <a:lstStyle/>
          <a:p>
            <a:pPr algn="r"/>
            <a:r>
              <a:rPr lang="it-IT" sz="1600" dirty="0">
                <a:latin typeface="+mn-lt"/>
              </a:rPr>
              <a:t>Un portale per la home page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A1A8085-336B-498F-B459-53F440DC3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1173" y="697670"/>
            <a:ext cx="4203603" cy="22402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B5F0D3-1EA8-442F-BDA3-D3066F0BD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4141" y="3110031"/>
            <a:ext cx="2690463" cy="823912"/>
          </a:xfrm>
        </p:spPr>
        <p:txBody>
          <a:bodyPr anchor="ctr"/>
          <a:lstStyle/>
          <a:p>
            <a:r>
              <a:rPr lang="it-IT" sz="1600" dirty="0"/>
              <a:t>Un portale per la prenotazione delle postazioni di studio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54CE509-4CF7-4D07-9194-4C2C52F09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23971" y="2400097"/>
            <a:ext cx="4210170" cy="2243780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BC3A52C-4B9B-444D-B1CE-BC321740C02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67397" y="4815958"/>
            <a:ext cx="2463776" cy="823912"/>
          </a:xfrm>
        </p:spPr>
        <p:txBody>
          <a:bodyPr anchor="ctr"/>
          <a:lstStyle/>
          <a:p>
            <a:pPr algn="r"/>
            <a:r>
              <a:rPr lang="it-IT" sz="1600" dirty="0"/>
              <a:t>Un portale per il prestito dei libri</a:t>
            </a:r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15DD7A2-5959-415F-846B-DDD7D44547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7324604" y="4112570"/>
            <a:ext cx="4210171" cy="2243780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4935B40-FCE9-4CD3-9278-15CC96D8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8A37E8-2A6B-431D-9392-1A50950C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120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Nostro Sistema</a:t>
            </a:r>
          </a:p>
        </p:txBody>
      </p:sp>
    </p:spTree>
    <p:extLst>
      <p:ext uri="{BB962C8B-B14F-4D97-AF65-F5344CB8AC3E}">
        <p14:creationId xmlns:p14="http://schemas.microsoft.com/office/powerpoint/2010/main" val="278336876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9_TF22318419_Win32" id="{2AAA12F4-DA93-413C-9931-16775BA0037E}" vid="{231CF763-3A1E-4DDD-8A85-CD82E1A006A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3FE6EA0B62A243ADD20A06607368B3" ma:contentTypeVersion="9" ma:contentTypeDescription="Creare un nuovo documento." ma:contentTypeScope="" ma:versionID="dae0e0bf1754fb9bdbf2e2f82126a8ae">
  <xsd:schema xmlns:xsd="http://www.w3.org/2001/XMLSchema" xmlns:xs="http://www.w3.org/2001/XMLSchema" xmlns:p="http://schemas.microsoft.com/office/2006/metadata/properties" xmlns:ns2="ed0b27a4-fc56-4858-b509-a0a8888eae4c" xmlns:ns3="502388b4-e22a-47d8-86e3-0b2047e5c20d" targetNamespace="http://schemas.microsoft.com/office/2006/metadata/properties" ma:root="true" ma:fieldsID="da630c337bad6f3873786cdc965fa251" ns2:_="" ns3:_="">
    <xsd:import namespace="ed0b27a4-fc56-4858-b509-a0a8888eae4c"/>
    <xsd:import namespace="502388b4-e22a-47d8-86e3-0b2047e5c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b27a4-fc56-4858-b509-a0a8888ea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388b4-e22a-47d8-86e3-0b2047e5c2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purl.org/dc/terms/"/>
    <ds:schemaRef ds:uri="ed0b27a4-fc56-4858-b509-a0a8888eae4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502388b4-e22a-47d8-86e3-0b2047e5c20d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3F08BB7-6501-44FF-9F75-92BE3F753B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0b27a4-fc56-4858-b509-a0a8888eae4c"/>
    <ds:schemaRef ds:uri="502388b4-e22a-47d8-86e3-0b2047e5c2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minimalista</Template>
  <TotalTime>1532</TotalTime>
  <Words>1146</Words>
  <Application>Microsoft Office PowerPoint</Application>
  <PresentationFormat>Widescreen</PresentationFormat>
  <Paragraphs>273</Paragraphs>
  <Slides>29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Whitney</vt:lpstr>
      <vt:lpstr>Monolinea</vt:lpstr>
      <vt:lpstr>Presentazione standard di PowerPoint</vt:lpstr>
      <vt:lpstr>OUTLINE</vt:lpstr>
      <vt:lpstr>INTRODUZIONE</vt:lpstr>
      <vt:lpstr>CONOSCI IL TEAM</vt:lpstr>
      <vt:lpstr>Overview</vt:lpstr>
      <vt:lpstr>Il sistema esistente</vt:lpstr>
      <vt:lpstr>I problemi del sito delle biblioteche di ateneo</vt:lpstr>
      <vt:lpstr>Accesso ai servizi</vt:lpstr>
      <vt:lpstr>IL Nostro Sistema</vt:lpstr>
      <vt:lpstr>I servizi principali sono a portata di mano</vt:lpstr>
      <vt:lpstr>I servizi principali sono a portata di mano</vt:lpstr>
      <vt:lpstr>IL modulo di intelligenza artificiale</vt:lpstr>
      <vt:lpstr>Un nuovo meccanismo per la ricerca dei libri</vt:lpstr>
      <vt:lpstr>Il primo accesso alla categoria consigliati</vt:lpstr>
      <vt:lpstr>L’Utente in unisalib</vt:lpstr>
      <vt:lpstr>La Realizzazione del modulo</vt:lpstr>
      <vt:lpstr>Specifica peas</vt:lpstr>
      <vt:lpstr>Approccio scelto</vt:lpstr>
      <vt:lpstr>dataset</vt:lpstr>
      <vt:lpstr>preparazione dei dati</vt:lpstr>
      <vt:lpstr>preparazione dei dati</vt:lpstr>
      <vt:lpstr>MODELING</vt:lpstr>
      <vt:lpstr>MODELING</vt:lpstr>
      <vt:lpstr>MODELING</vt:lpstr>
      <vt:lpstr>MODELING</vt:lpstr>
      <vt:lpstr>MODELING</vt:lpstr>
      <vt:lpstr>MODELING</vt:lpstr>
      <vt:lpstr>Miglioramenti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SABATO CELENTANO</dc:creator>
  <cp:lastModifiedBy>PASQUALE SOMMA</cp:lastModifiedBy>
  <cp:revision>54</cp:revision>
  <dcterms:created xsi:type="dcterms:W3CDTF">2022-02-06T17:15:48Z</dcterms:created>
  <dcterms:modified xsi:type="dcterms:W3CDTF">2022-02-20T11:20:35Z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0x010100A03FE6EA0B62A243ADD20A06607368B3</vt:lpwstr>
  </property>
</Properties>
</file>